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</p:sldMasterIdLst>
  <p:notesMasterIdLst>
    <p:notesMasterId r:id="rId11"/>
  </p:notesMasterIdLst>
  <p:handoutMasterIdLst>
    <p:handoutMasterId r:id="rId12"/>
  </p:handoutMasterIdLst>
  <p:sldIdLst>
    <p:sldId id="257" r:id="rId2"/>
    <p:sldId id="301" r:id="rId3"/>
    <p:sldId id="300" r:id="rId4"/>
    <p:sldId id="302" r:id="rId5"/>
    <p:sldId id="303" r:id="rId6"/>
    <p:sldId id="304" r:id="rId7"/>
    <p:sldId id="311" r:id="rId8"/>
    <p:sldId id="306" r:id="rId9"/>
    <p:sldId id="27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51" d="100"/>
          <a:sy n="51" d="100"/>
        </p:scale>
        <p:origin x="-1238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32" y="-25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/>
        </p:nvSpPr>
        <p:spPr>
          <a:xfrm>
            <a:off x="-838200" y="-76200"/>
            <a:ext cx="8382000" cy="9296400"/>
          </a:xfrm>
          <a:prstGeom prst="frame">
            <a:avLst>
              <a:gd name="adj1" fmla="val 4688"/>
            </a:avLst>
          </a:prstGeom>
          <a:solidFill>
            <a:srgbClr val="199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7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7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876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47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3"/>
            <a:ext cx="5030663" cy="411566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87" tIns="46143" rIns="92287" bIns="46143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9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B227B0-D8B3-4FA0-956D-2AA8F742BE84}" type="slidenum">
              <a:rPr lang="en-US"/>
              <a:pPr/>
              <a:t>3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0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8F165-03AB-467F-A1C5-797464B1B7E9}" type="slidenum">
              <a:rPr lang="en-US"/>
              <a:pPr/>
              <a:t>5</a:t>
            </a:fld>
            <a:endParaRPr 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FAE2BA-FB56-4BAE-B530-32B4976B4AF1}" type="slidenum">
              <a:rPr lang="en-US"/>
              <a:pPr/>
              <a:t>6</a:t>
            </a:fld>
            <a:endParaRPr 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7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FED5E5-527A-4A54-8B9B-9CE94AC105C1}" type="slidenum">
              <a:rPr lang="en-US"/>
              <a:pPr/>
              <a:t>8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C6AE0F-550D-40D9-8260-61BB6051F471}" type="slidenum">
              <a:rPr lang="en-US"/>
              <a:pPr/>
              <a:t>9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3</a:t>
            </a:r>
            <a:br>
              <a:rPr lang="en-US" dirty="0"/>
            </a:br>
            <a:r>
              <a:rPr lang="en-US" dirty="0"/>
              <a:t>Generic View of Processes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US" dirty="0"/>
              <a:t>What is Software Lifecycle?</a:t>
            </a:r>
          </a:p>
          <a:p>
            <a:pPr marL="514350" indent="-514350"/>
            <a:r>
              <a:rPr lang="en-US" dirty="0" smtClean="0"/>
              <a:t>Software </a:t>
            </a:r>
            <a:r>
              <a:rPr lang="en-US" dirty="0"/>
              <a:t>processes and their principle characteristics.</a:t>
            </a:r>
          </a:p>
          <a:p>
            <a:pPr marL="514350" indent="-514350"/>
            <a:r>
              <a:rPr lang="en-GB" dirty="0" smtClean="0"/>
              <a:t>Generic </a:t>
            </a:r>
            <a:r>
              <a:rPr lang="en-GB" dirty="0"/>
              <a:t>software process models</a:t>
            </a:r>
          </a:p>
          <a:p>
            <a:pPr marL="788670" lvl="1" indent="-514350"/>
            <a:r>
              <a:rPr lang="en-US" dirty="0"/>
              <a:t>Waterfall model,  evolutionary model, component based software development.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Software Lifecycle?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r>
              <a:rPr lang="en-US" dirty="0" smtClean="0"/>
              <a:t>Describes the life of the software from conception through its implementation , delivery, use and maintenance.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03650" y="4267200"/>
            <a:ext cx="3711749" cy="2238858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err="1" smtClean="0">
                  <a:latin typeface="Calibri" pitchFamily="34" charset="0"/>
                  <a:cs typeface="Calibri" pitchFamily="34" charset="0"/>
                </a:rPr>
                <a:t>Ch</a:t>
              </a:r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 2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Process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r>
              <a:rPr lang="en-US" dirty="0" smtClean="0"/>
              <a:t>A set of ordered tasks to produce indented output of some kind</a:t>
            </a:r>
          </a:p>
          <a:p>
            <a:pPr lvl="1"/>
            <a:r>
              <a:rPr lang="en-US" dirty="0" smtClean="0"/>
              <a:t>Involving activities, constraints and resources.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OR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A set of activities whose goal is the development or evolution of software.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32B8-C49D-4AE5-90BE-9F5CC0079AED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Development Process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Generic activities in all software processes are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Specification – what the system should do and its development constraints.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Development – production of the software system.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Validation – checking that the software is what the customer wants.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Evolution – changing the software in response to changing demands.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Why we need software process?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Common </a:t>
            </a:r>
            <a:r>
              <a:rPr lang="en-US" dirty="0"/>
              <a:t>understanding of the activities, resources and constraints involved in software development.</a:t>
            </a:r>
          </a:p>
          <a:p>
            <a:endParaRPr lang="en-US" dirty="0" smtClean="0"/>
          </a:p>
          <a:p>
            <a:r>
              <a:rPr lang="en-US" dirty="0" smtClean="0"/>
              <a:t>Creating </a:t>
            </a:r>
            <a:r>
              <a:rPr lang="en-US" dirty="0"/>
              <a:t>processes helps </a:t>
            </a:r>
            <a:endParaRPr lang="en-US" dirty="0" smtClean="0"/>
          </a:p>
          <a:p>
            <a:pPr lvl="1"/>
            <a:r>
              <a:rPr lang="en-US" dirty="0" smtClean="0"/>
              <a:t>Find </a:t>
            </a:r>
            <a:r>
              <a:rPr lang="en-US" dirty="0"/>
              <a:t>inconsistencies, </a:t>
            </a:r>
            <a:endParaRPr lang="en-US" dirty="0" smtClean="0"/>
          </a:p>
          <a:p>
            <a:pPr lvl="1"/>
            <a:r>
              <a:rPr lang="en-US" dirty="0" smtClean="0"/>
              <a:t>Redundancies</a:t>
            </a:r>
            <a:r>
              <a:rPr lang="en-US" dirty="0"/>
              <a:t>; and </a:t>
            </a:r>
            <a:endParaRPr lang="en-US" dirty="0" smtClean="0"/>
          </a:p>
          <a:p>
            <a:pPr lvl="1"/>
            <a:r>
              <a:rPr lang="en-US" dirty="0" smtClean="0"/>
              <a:t>Omissions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2531-093C-48DC-9B7E-9B1CA50563BB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GB" dirty="0" smtClean="0"/>
              <a:t>oftware </a:t>
            </a:r>
            <a:r>
              <a:rPr lang="en-GB" dirty="0"/>
              <a:t>process models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043482" cy="49377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900" dirty="0"/>
              <a:t>The waterfall model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Separate and distinct phases of specification and development.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 smtClean="0"/>
              <a:t>Incremental development</a:t>
            </a:r>
            <a:endParaRPr lang="en-GB" sz="2900" dirty="0"/>
          </a:p>
          <a:p>
            <a:pPr lvl="1">
              <a:lnSpc>
                <a:spcPct val="90000"/>
              </a:lnSpc>
            </a:pPr>
            <a:r>
              <a:rPr lang="en-GB" sz="2600" dirty="0"/>
              <a:t>Specification, development and validation are interleaved.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/>
              <a:t>Reuse-oriented software </a:t>
            </a:r>
            <a:r>
              <a:rPr lang="en-GB" sz="2900" dirty="0" smtClean="0"/>
              <a:t>development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Also called: Component-based software development</a:t>
            </a:r>
            <a:endParaRPr lang="en-GB" dirty="0"/>
          </a:p>
          <a:p>
            <a:pPr lvl="1">
              <a:lnSpc>
                <a:spcPct val="90000"/>
              </a:lnSpc>
            </a:pPr>
            <a:r>
              <a:rPr lang="en-GB" sz="2600" dirty="0"/>
              <a:t>The system is assembled from existing </a:t>
            </a:r>
            <a:r>
              <a:rPr lang="en-GB" sz="2600" dirty="0" smtClean="0"/>
              <a:t>components.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3775-A97D-4413-98F3-9BDAFFEB82E4}" type="slidenum">
              <a:rPr lang="en-US"/>
              <a:pPr/>
              <a:t>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715000" y="504342"/>
            <a:ext cx="3200399" cy="1930421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2.1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Waterfall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16002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Definition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1905000" y="25146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and software Design</a:t>
            </a:r>
            <a:endParaRPr lang="en-US" sz="2000"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2971800" y="34290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Implementation and unit testing</a:t>
            </a:r>
            <a:endParaRPr lang="en-US" sz="2000" dirty="0"/>
          </a:p>
        </p:txBody>
      </p:sp>
      <p:sp>
        <p:nvSpPr>
          <p:cNvPr id="12" name="Rectangle 11"/>
          <p:cNvSpPr>
            <a:spLocks/>
          </p:cNvSpPr>
          <p:nvPr/>
        </p:nvSpPr>
        <p:spPr>
          <a:xfrm>
            <a:off x="4267200" y="43434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Integration and system testing</a:t>
            </a:r>
            <a:endParaRPr lang="en-US" sz="2000" dirty="0"/>
          </a:p>
        </p:txBody>
      </p:sp>
      <p:sp>
        <p:nvSpPr>
          <p:cNvPr id="13" name="Rectangle 12"/>
          <p:cNvSpPr>
            <a:spLocks/>
          </p:cNvSpPr>
          <p:nvPr/>
        </p:nvSpPr>
        <p:spPr>
          <a:xfrm>
            <a:off x="5486400" y="52578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Operational Maintenance</a:t>
            </a:r>
            <a:endParaRPr lang="en-US" sz="2000" dirty="0"/>
          </a:p>
        </p:txBody>
      </p:sp>
      <p:cxnSp>
        <p:nvCxnSpPr>
          <p:cNvPr id="23" name="Elbow Connector 22"/>
          <p:cNvCxnSpPr>
            <a:stCxn id="5" idx="3"/>
          </p:cNvCxnSpPr>
          <p:nvPr/>
        </p:nvCxnSpPr>
        <p:spPr>
          <a:xfrm>
            <a:off x="3962400" y="18669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2"/>
          <p:cNvCxnSpPr/>
          <p:nvPr/>
        </p:nvCxnSpPr>
        <p:spPr>
          <a:xfrm>
            <a:off x="5029200" y="27813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2"/>
          <p:cNvCxnSpPr/>
          <p:nvPr/>
        </p:nvCxnSpPr>
        <p:spPr>
          <a:xfrm>
            <a:off x="6096000" y="36957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2"/>
          <p:cNvCxnSpPr/>
          <p:nvPr/>
        </p:nvCxnSpPr>
        <p:spPr>
          <a:xfrm>
            <a:off x="7391400" y="46101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3" idx="1"/>
          </p:cNvCxnSpPr>
          <p:nvPr/>
        </p:nvCxnSpPr>
        <p:spPr>
          <a:xfrm rot="10800000">
            <a:off x="1371600" y="2133600"/>
            <a:ext cx="4114800" cy="3390900"/>
          </a:xfrm>
          <a:prstGeom prst="bentConnector3">
            <a:avLst>
              <a:gd name="adj1" fmla="val 10039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2628900" y="4762500"/>
            <a:ext cx="1600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1029494" y="4305300"/>
            <a:ext cx="25138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Waterfall Model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900" dirty="0"/>
              <a:t>Inflexible partitioning of the project into distinct stages </a:t>
            </a:r>
          </a:p>
          <a:p>
            <a:pPr lvl="1"/>
            <a:r>
              <a:rPr lang="en-GB" sz="2500" dirty="0"/>
              <a:t>Makes it difficult to respond to changing customer requirements.</a:t>
            </a:r>
          </a:p>
          <a:p>
            <a:endParaRPr lang="en-GB" sz="2900" dirty="0" smtClean="0"/>
          </a:p>
          <a:p>
            <a:r>
              <a:rPr lang="en-GB" sz="2900" dirty="0" smtClean="0"/>
              <a:t>Model </a:t>
            </a:r>
            <a:r>
              <a:rPr lang="en-GB" sz="2900" dirty="0"/>
              <a:t>is only appropriate when the requirements are well-understood; and </a:t>
            </a:r>
          </a:p>
          <a:p>
            <a:pPr lvl="1"/>
            <a:r>
              <a:rPr lang="en-GB" sz="2500" dirty="0"/>
              <a:t>changes will be fairly limited during the design process.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35A-CDA0-4C5A-917E-48D6A67B8A2C}" type="slidenum">
              <a:rPr lang="en-US"/>
              <a:pPr/>
              <a:t>8</a:t>
            </a:fld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990600" y="5105400"/>
            <a:ext cx="7162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Few business systems have stable requirements.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Development Process</a:t>
            </a:r>
            <a:endParaRPr lang="en-US" sz="2100" dirty="0" smtClean="0"/>
          </a:p>
          <a:p>
            <a:pPr lvl="1"/>
            <a:r>
              <a:rPr lang="en-US" sz="2100" dirty="0" smtClean="0"/>
              <a:t>A set of activities whose goal is the development or evolution of software.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Generic activities in all software processes are </a:t>
            </a:r>
          </a:p>
          <a:p>
            <a:pPr lvl="1"/>
            <a:r>
              <a:rPr lang="en-US" dirty="0" smtClean="0"/>
              <a:t>Specification, development, validation and evolution. </a:t>
            </a:r>
          </a:p>
          <a:p>
            <a:pPr lvl="1"/>
            <a:endParaRPr lang="en-US" dirty="0" smtClean="0"/>
          </a:p>
          <a:p>
            <a:r>
              <a:rPr lang="en-GB" dirty="0" smtClean="0"/>
              <a:t>Generic software process models</a:t>
            </a:r>
          </a:p>
          <a:p>
            <a:pPr lvl="1"/>
            <a:r>
              <a:rPr lang="en-GB" dirty="0" smtClean="0"/>
              <a:t>Waterfall Model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9D1AF-3004-445C-B165-33B89E35319E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925</TotalTime>
  <Words>520</Words>
  <Application>Microsoft Office PowerPoint</Application>
  <PresentationFormat>On-screen Show (4:3)</PresentationFormat>
  <Paragraphs>117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SWE205 2011-05-28</vt:lpstr>
      <vt:lpstr>Lecture – 3 Generic View of Processes</vt:lpstr>
      <vt:lpstr>What is a Software Lifecycle? </vt:lpstr>
      <vt:lpstr>Software Development Process</vt:lpstr>
      <vt:lpstr>Software Development Process</vt:lpstr>
      <vt:lpstr>Why we need software process?</vt:lpstr>
      <vt:lpstr>Software process models</vt:lpstr>
      <vt:lpstr>Waterfall Model</vt:lpstr>
      <vt:lpstr>Waterfall Model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160</cp:revision>
  <cp:lastPrinted>2011-09-14T04:44:55Z</cp:lastPrinted>
  <dcterms:created xsi:type="dcterms:W3CDTF">2008-10-05T15:17:56Z</dcterms:created>
  <dcterms:modified xsi:type="dcterms:W3CDTF">2012-09-08T06:50:59Z</dcterms:modified>
</cp:coreProperties>
</file>